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Lato" panose="020F0502020204030204" pitchFamily="34" charset="0"/>
      <p:bold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j4pIqTB/l6WWtdZBzB6VLqInwb7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‹#›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" name="Google Shape;18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86014b1c3c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g386014b1c3c_2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386014b1c3c_2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86014b1c3c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386014b1c3c_2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386014b1c3c_2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86014b1c3c_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g386014b1c3c_2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386014b1c3c_2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86014b1c3c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g386014b1c3c_2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g386014b1c3c_2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10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11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1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13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14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15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16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17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6280190" y="212740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lang="en-US" sz="445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Plataforma de Gestión de Vehículos</a:t>
            </a:r>
            <a:endParaRPr sz="4450" b="0" i="0" u="none" strike="noStrike" cap="none"/>
          </a:p>
        </p:txBody>
      </p:sp>
      <p:sp>
        <p:nvSpPr>
          <p:cNvPr id="50" name="Google Shape;50;p1"/>
          <p:cNvSpPr/>
          <p:nvPr/>
        </p:nvSpPr>
        <p:spPr>
          <a:xfrm>
            <a:off x="6280190" y="388512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Taller PepsiCo Chile | Ingeniería en Informática</a:t>
            </a:r>
            <a:endParaRPr sz="1750" b="0" i="0" u="none" strike="noStrike" cap="none"/>
          </a:p>
        </p:txBody>
      </p:sp>
      <p:sp>
        <p:nvSpPr>
          <p:cNvPr id="51" name="Google Shape;51;p1"/>
          <p:cNvSpPr/>
          <p:nvPr/>
        </p:nvSpPr>
        <p:spPr>
          <a:xfrm>
            <a:off x="6280190" y="4503182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Integrantes:</a:t>
            </a: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Jorge</a:t>
            </a:r>
            <a:r>
              <a:rPr lang="en-US" sz="175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Lorca</a:t>
            </a: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• Daniel Saavedra • Agustín Aguilar</a:t>
            </a:r>
            <a:endParaRPr sz="1750" b="0" i="0" u="none" strike="noStrike" cap="none"/>
          </a:p>
        </p:txBody>
      </p:sp>
      <p:sp>
        <p:nvSpPr>
          <p:cNvPr id="52" name="Google Shape;52;p1"/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Etapa actual:</a:t>
            </a: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Cierre de Análisis y Diseño / Inicio de Desarrollo</a:t>
            </a:r>
            <a:endParaRPr sz="1750" b="0" i="0" u="none" strike="noStrike" cap="none"/>
          </a:p>
        </p:txBody>
      </p:sp>
      <p:sp>
        <p:nvSpPr>
          <p:cNvPr id="53" name="Google Shape;53;p1"/>
          <p:cNvSpPr/>
          <p:nvPr/>
        </p:nvSpPr>
        <p:spPr>
          <a:xfrm>
            <a:off x="6280190" y="573928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endParaRPr sz="1750" b="0" i="0" u="none" strike="noStrike" cap="non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6"/>
          <p:cNvSpPr/>
          <p:nvPr/>
        </p:nvSpPr>
        <p:spPr>
          <a:xfrm>
            <a:off x="6163270" y="662107"/>
            <a:ext cx="4835128" cy="604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800"/>
              <a:buFont typeface="Lato"/>
              <a:buNone/>
            </a:pPr>
            <a:r>
              <a:rPr lang="en-US" sz="380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Próximos Pasos</a:t>
            </a:r>
            <a:endParaRPr sz="3800" b="0" i="0" u="none" strike="noStrike" cap="none"/>
          </a:p>
        </p:txBody>
      </p:sp>
      <p:sp>
        <p:nvSpPr>
          <p:cNvPr id="171" name="Google Shape;171;p6"/>
          <p:cNvSpPr/>
          <p:nvPr/>
        </p:nvSpPr>
        <p:spPr>
          <a:xfrm>
            <a:off x="6356628" y="3083290"/>
            <a:ext cx="193500" cy="1133400"/>
          </a:xfrm>
          <a:prstGeom prst="roundRect">
            <a:avLst>
              <a:gd name="adj" fmla="val 15004"/>
            </a:avLst>
          </a:prstGeom>
          <a:solidFill>
            <a:srgbClr val="E5DF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6"/>
          <p:cNvSpPr/>
          <p:nvPr/>
        </p:nvSpPr>
        <p:spPr>
          <a:xfrm>
            <a:off x="6163270" y="2956370"/>
            <a:ext cx="580200" cy="580200"/>
          </a:xfrm>
          <a:prstGeom prst="roundRect">
            <a:avLst>
              <a:gd name="adj" fmla="val 78802"/>
            </a:avLst>
          </a:prstGeom>
          <a:solidFill>
            <a:srgbClr val="E5DF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3" name="Google Shape;173;p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08288" y="3065193"/>
            <a:ext cx="290036" cy="36254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6"/>
          <p:cNvSpPr/>
          <p:nvPr/>
        </p:nvSpPr>
        <p:spPr>
          <a:xfrm>
            <a:off x="6936819" y="2986612"/>
            <a:ext cx="32571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lang="en-US" sz="190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Inicio del desarrollo en Django</a:t>
            </a:r>
            <a:endParaRPr sz="1900" b="0" i="0" u="none" strike="noStrike" cap="none"/>
          </a:p>
        </p:txBody>
      </p:sp>
      <p:sp>
        <p:nvSpPr>
          <p:cNvPr id="175" name="Google Shape;175;p6"/>
          <p:cNvSpPr/>
          <p:nvPr/>
        </p:nvSpPr>
        <p:spPr>
          <a:xfrm>
            <a:off x="6936819" y="3404759"/>
            <a:ext cx="70167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lang="en-US" sz="150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Creación del entorno virtual y configuración de base de datos. Implementación de modelos y vistas base.</a:t>
            </a:r>
            <a:endParaRPr sz="1500" b="0" i="0" u="none" strike="noStrike" cap="none"/>
          </a:p>
        </p:txBody>
      </p:sp>
      <p:sp>
        <p:nvSpPr>
          <p:cNvPr id="176" name="Google Shape;176;p6"/>
          <p:cNvSpPr/>
          <p:nvPr/>
        </p:nvSpPr>
        <p:spPr>
          <a:xfrm>
            <a:off x="6646664" y="4700159"/>
            <a:ext cx="193500" cy="1133400"/>
          </a:xfrm>
          <a:prstGeom prst="roundRect">
            <a:avLst>
              <a:gd name="adj" fmla="val 15004"/>
            </a:avLst>
          </a:prstGeom>
          <a:solidFill>
            <a:srgbClr val="E5DF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6"/>
          <p:cNvSpPr/>
          <p:nvPr/>
        </p:nvSpPr>
        <p:spPr>
          <a:xfrm>
            <a:off x="6453307" y="4573238"/>
            <a:ext cx="580200" cy="580200"/>
          </a:xfrm>
          <a:prstGeom prst="roundRect">
            <a:avLst>
              <a:gd name="adj" fmla="val 78802"/>
            </a:avLst>
          </a:prstGeom>
          <a:solidFill>
            <a:srgbClr val="E5DF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8" name="Google Shape;178;p6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98325" y="4682062"/>
            <a:ext cx="290036" cy="36254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6"/>
          <p:cNvSpPr/>
          <p:nvPr/>
        </p:nvSpPr>
        <p:spPr>
          <a:xfrm>
            <a:off x="7226856" y="4603480"/>
            <a:ext cx="36594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900"/>
              <a:buFont typeface="Lato"/>
              <a:buNone/>
            </a:pPr>
            <a:r>
              <a:rPr lang="en-US" sz="190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Desarrollo de módulos principales</a:t>
            </a:r>
            <a:endParaRPr sz="1900" b="0" i="0" u="none" strike="noStrike" cap="none"/>
          </a:p>
        </p:txBody>
      </p:sp>
      <p:sp>
        <p:nvSpPr>
          <p:cNvPr id="180" name="Google Shape;180;p6"/>
          <p:cNvSpPr/>
          <p:nvPr/>
        </p:nvSpPr>
        <p:spPr>
          <a:xfrm>
            <a:off x="7226856" y="5021628"/>
            <a:ext cx="6726600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500"/>
              <a:buFont typeface="Lato"/>
              <a:buNone/>
            </a:pPr>
            <a:r>
              <a:rPr lang="en-US" sz="150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Autenticación y gestión de roles. Módulo de vehículos, mantenimientos y reportes.</a:t>
            </a:r>
            <a:endParaRPr sz="1500" b="0" i="0" u="none" strike="noStrike" cap="non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7"/>
          <p:cNvSpPr/>
          <p:nvPr/>
        </p:nvSpPr>
        <p:spPr>
          <a:xfrm>
            <a:off x="793790" y="1132403"/>
            <a:ext cx="7556421" cy="1417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28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8900"/>
              <a:buFont typeface="Lato"/>
              <a:buNone/>
            </a:pPr>
            <a:r>
              <a:rPr lang="en-US" sz="890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Objetivo</a:t>
            </a:r>
            <a:endParaRPr sz="8900" b="0" i="0" u="none" strike="noStrike" cap="none"/>
          </a:p>
        </p:txBody>
      </p:sp>
      <p:sp>
        <p:nvSpPr>
          <p:cNvPr id="188" name="Google Shape;188;p7"/>
          <p:cNvSpPr/>
          <p:nvPr/>
        </p:nvSpPr>
        <p:spPr>
          <a:xfrm>
            <a:off x="1133951" y="3145393"/>
            <a:ext cx="7216259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Avanzar de forma continua en la codificación para recuperar los días de retraso y presentar un prototipo funcional en la siguiente revisión.</a:t>
            </a:r>
            <a:endParaRPr sz="1750" b="0" i="0" u="none" strike="noStrike" cap="none"/>
          </a:p>
        </p:txBody>
      </p:sp>
      <p:sp>
        <p:nvSpPr>
          <p:cNvPr id="189" name="Google Shape;189;p7"/>
          <p:cNvSpPr/>
          <p:nvPr/>
        </p:nvSpPr>
        <p:spPr>
          <a:xfrm>
            <a:off x="793790" y="2890242"/>
            <a:ext cx="30480" cy="1236107"/>
          </a:xfrm>
          <a:prstGeom prst="rect">
            <a:avLst/>
          </a:prstGeom>
          <a:solidFill>
            <a:srgbClr val="2828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7"/>
          <p:cNvSpPr/>
          <p:nvPr/>
        </p:nvSpPr>
        <p:spPr>
          <a:xfrm>
            <a:off x="793790" y="4494848"/>
            <a:ext cx="2329815" cy="748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5850"/>
              <a:buFont typeface="Lato"/>
              <a:buNone/>
            </a:pPr>
            <a:r>
              <a:rPr lang="en-US" sz="585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sz="5850" b="0" i="0" u="none" strike="noStrike" cap="none"/>
          </a:p>
        </p:txBody>
      </p:sp>
      <p:sp>
        <p:nvSpPr>
          <p:cNvPr id="191" name="Google Shape;191;p7"/>
          <p:cNvSpPr/>
          <p:nvPr/>
        </p:nvSpPr>
        <p:spPr>
          <a:xfrm>
            <a:off x="793790" y="5526643"/>
            <a:ext cx="2329815" cy="708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Diseño completado</a:t>
            </a:r>
            <a:endParaRPr sz="2200" b="0" i="0" u="none" strike="noStrike" cap="none"/>
          </a:p>
        </p:txBody>
      </p:sp>
      <p:sp>
        <p:nvSpPr>
          <p:cNvPr id="192" name="Google Shape;192;p7"/>
          <p:cNvSpPr/>
          <p:nvPr/>
        </p:nvSpPr>
        <p:spPr>
          <a:xfrm>
            <a:off x="793790" y="6371392"/>
            <a:ext cx="232981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Base técnica lista para desarrollo</a:t>
            </a:r>
            <a:endParaRPr sz="1750" b="0" i="0" u="none" strike="noStrike" cap="none"/>
          </a:p>
        </p:txBody>
      </p:sp>
      <p:sp>
        <p:nvSpPr>
          <p:cNvPr id="193" name="Google Shape;193;p7"/>
          <p:cNvSpPr/>
          <p:nvPr/>
        </p:nvSpPr>
        <p:spPr>
          <a:xfrm>
            <a:off x="3407093" y="4494848"/>
            <a:ext cx="2329815" cy="748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5850"/>
              <a:buFont typeface="Lato"/>
              <a:buNone/>
            </a:pPr>
            <a:r>
              <a:rPr lang="en-US" sz="585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sz="5850" b="0" i="0" u="none" strike="noStrike" cap="none"/>
          </a:p>
        </p:txBody>
      </p:sp>
      <p:sp>
        <p:nvSpPr>
          <p:cNvPr id="194" name="Google Shape;194;p7"/>
          <p:cNvSpPr/>
          <p:nvPr/>
        </p:nvSpPr>
        <p:spPr>
          <a:xfrm>
            <a:off x="3407093" y="5526643"/>
            <a:ext cx="232981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Días de retraso</a:t>
            </a:r>
            <a:endParaRPr sz="2200" b="0" i="0" u="none" strike="noStrike" cap="none"/>
          </a:p>
        </p:txBody>
      </p:sp>
      <p:sp>
        <p:nvSpPr>
          <p:cNvPr id="195" name="Google Shape;195;p7"/>
          <p:cNvSpPr/>
          <p:nvPr/>
        </p:nvSpPr>
        <p:spPr>
          <a:xfrm>
            <a:off x="3407093" y="6017062"/>
            <a:ext cx="232981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Compensables en fase de desarrollo</a:t>
            </a:r>
            <a:endParaRPr sz="1750" b="0" i="0" u="none" strike="noStrike" cap="none"/>
          </a:p>
        </p:txBody>
      </p:sp>
      <p:sp>
        <p:nvSpPr>
          <p:cNvPr id="196" name="Google Shape;196;p7"/>
          <p:cNvSpPr/>
          <p:nvPr/>
        </p:nvSpPr>
        <p:spPr>
          <a:xfrm>
            <a:off x="6020395" y="4494848"/>
            <a:ext cx="2329815" cy="748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5850"/>
              <a:buFont typeface="Lato"/>
              <a:buNone/>
            </a:pPr>
            <a:r>
              <a:rPr lang="en-US" sz="585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 sz="5850" b="0" i="0" u="none" strike="noStrike" cap="none"/>
          </a:p>
        </p:txBody>
      </p:sp>
      <p:sp>
        <p:nvSpPr>
          <p:cNvPr id="197" name="Google Shape;197;p7"/>
          <p:cNvSpPr/>
          <p:nvPr/>
        </p:nvSpPr>
        <p:spPr>
          <a:xfrm>
            <a:off x="6020395" y="5526643"/>
            <a:ext cx="2329815" cy="708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Módulos principales</a:t>
            </a:r>
            <a:endParaRPr sz="2200" b="0" i="0" u="none" strike="noStrike" cap="none"/>
          </a:p>
        </p:txBody>
      </p:sp>
      <p:sp>
        <p:nvSpPr>
          <p:cNvPr id="198" name="Google Shape;198;p7"/>
          <p:cNvSpPr/>
          <p:nvPr/>
        </p:nvSpPr>
        <p:spPr>
          <a:xfrm>
            <a:off x="6020395" y="6371392"/>
            <a:ext cx="232981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 desarrollar en próxima etapa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8"/>
          <p:cNvSpPr/>
          <p:nvPr/>
        </p:nvSpPr>
        <p:spPr>
          <a:xfrm>
            <a:off x="1080875" y="500550"/>
            <a:ext cx="8420400" cy="6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200"/>
              <a:buFont typeface="Lato"/>
              <a:buNone/>
            </a:pPr>
            <a:r>
              <a:rPr lang="en-US" sz="420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Cierre del Avance</a:t>
            </a:r>
            <a:endParaRPr sz="4200" b="0" i="0" u="none" strike="noStrike" cap="none"/>
          </a:p>
        </p:txBody>
      </p:sp>
      <p:sp>
        <p:nvSpPr>
          <p:cNvPr id="205" name="Google Shape;205;p8"/>
          <p:cNvSpPr/>
          <p:nvPr/>
        </p:nvSpPr>
        <p:spPr>
          <a:xfrm>
            <a:off x="1080883" y="1511035"/>
            <a:ext cx="12113400" cy="6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9"/>
              <a:buFont typeface="Lato"/>
              <a:buNone/>
            </a:pPr>
            <a:r>
              <a:rPr lang="en-US" sz="1658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 proyecto </a:t>
            </a:r>
            <a:r>
              <a:rPr lang="en-US" sz="1658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ha cumplido con los objetivos de planificación, análisis y diseño</a:t>
            </a:r>
            <a:r>
              <a:rPr lang="en-US" sz="1658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. Las bases conceptuales y técnicas están listas para la etapa de desarrollo.</a:t>
            </a:r>
            <a:endParaRPr sz="1658" b="0" i="0" u="none" strike="noStrike" cap="none"/>
          </a:p>
        </p:txBody>
      </p:sp>
      <p:sp>
        <p:nvSpPr>
          <p:cNvPr id="206" name="Google Shape;206;p8"/>
          <p:cNvSpPr/>
          <p:nvPr/>
        </p:nvSpPr>
        <p:spPr>
          <a:xfrm>
            <a:off x="1080883" y="2440124"/>
            <a:ext cx="5886900" cy="1917300"/>
          </a:xfrm>
          <a:prstGeom prst="roundRect">
            <a:avLst>
              <a:gd name="adj" fmla="val 1681"/>
            </a:avLst>
          </a:prstGeom>
          <a:solidFill>
            <a:srgbClr val="282824"/>
          </a:solidFill>
          <a:ln>
            <a:noFill/>
          </a:ln>
        </p:spPr>
        <p:txBody>
          <a:bodyPr spcFirstLastPara="1" wrap="square" lIns="91900" tIns="91900" rIns="91900" bIns="9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8"/>
          <p:cNvSpPr/>
          <p:nvPr/>
        </p:nvSpPr>
        <p:spPr>
          <a:xfrm>
            <a:off x="1417620" y="2679324"/>
            <a:ext cx="4210500" cy="3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Lato"/>
              <a:buNone/>
            </a:pPr>
            <a:r>
              <a:rPr lang="en-US" sz="210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✓ Gestión eficiente</a:t>
            </a:r>
            <a:endParaRPr sz="2100" b="0" i="0" u="none" strike="noStrike" cap="none"/>
          </a:p>
        </p:txBody>
      </p:sp>
      <p:sp>
        <p:nvSpPr>
          <p:cNvPr id="208" name="Google Shape;208;p8"/>
          <p:cNvSpPr/>
          <p:nvPr/>
        </p:nvSpPr>
        <p:spPr>
          <a:xfrm>
            <a:off x="1419379" y="3119557"/>
            <a:ext cx="5210100" cy="6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9"/>
              <a:buFont typeface="Lato"/>
              <a:buNone/>
            </a:pPr>
            <a:r>
              <a:rPr lang="en-US" sz="1658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Control del cronograma con ajustes oportunos</a:t>
            </a:r>
            <a:endParaRPr sz="1658" b="0" i="0" u="none" strike="noStrike" cap="none"/>
          </a:p>
        </p:txBody>
      </p:sp>
      <p:sp>
        <p:nvSpPr>
          <p:cNvPr id="209" name="Google Shape;209;p8"/>
          <p:cNvSpPr/>
          <p:nvPr/>
        </p:nvSpPr>
        <p:spPr>
          <a:xfrm>
            <a:off x="7306576" y="2440124"/>
            <a:ext cx="5886900" cy="1917300"/>
          </a:xfrm>
          <a:prstGeom prst="roundRect">
            <a:avLst>
              <a:gd name="adj" fmla="val 1681"/>
            </a:avLst>
          </a:prstGeom>
          <a:solidFill>
            <a:srgbClr val="282824"/>
          </a:solidFill>
          <a:ln>
            <a:noFill/>
          </a:ln>
        </p:spPr>
        <p:txBody>
          <a:bodyPr spcFirstLastPara="1" wrap="square" lIns="91900" tIns="91900" rIns="91900" bIns="9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8"/>
          <p:cNvSpPr/>
          <p:nvPr/>
        </p:nvSpPr>
        <p:spPr>
          <a:xfrm>
            <a:off x="7645072" y="2654952"/>
            <a:ext cx="52104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11"/>
              <a:buFont typeface="Lato"/>
              <a:buNone/>
            </a:pPr>
            <a:r>
              <a:rPr lang="en-US" sz="211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✓ Documentación completa</a:t>
            </a:r>
            <a:endParaRPr sz="2110" b="0" i="0" u="none" strike="noStrike" cap="none"/>
          </a:p>
        </p:txBody>
      </p:sp>
      <p:sp>
        <p:nvSpPr>
          <p:cNvPr id="211" name="Google Shape;211;p8"/>
          <p:cNvSpPr/>
          <p:nvPr/>
        </p:nvSpPr>
        <p:spPr>
          <a:xfrm>
            <a:off x="7645072" y="3455264"/>
            <a:ext cx="5210400" cy="6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9"/>
              <a:buFont typeface="Lato"/>
              <a:buNone/>
            </a:pPr>
            <a:r>
              <a:rPr lang="en-US" sz="1658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Entregables técnicos y visuales finalizados</a:t>
            </a:r>
            <a:endParaRPr sz="1658" b="0" i="0" u="none" strike="noStrike" cap="none"/>
          </a:p>
        </p:txBody>
      </p:sp>
      <p:sp>
        <p:nvSpPr>
          <p:cNvPr id="212" name="Google Shape;212;p8"/>
          <p:cNvSpPr/>
          <p:nvPr/>
        </p:nvSpPr>
        <p:spPr>
          <a:xfrm>
            <a:off x="1080883" y="4572373"/>
            <a:ext cx="12113400" cy="1237800"/>
          </a:xfrm>
          <a:prstGeom prst="roundRect">
            <a:avLst>
              <a:gd name="adj" fmla="val 2604"/>
            </a:avLst>
          </a:prstGeom>
          <a:solidFill>
            <a:srgbClr val="282824"/>
          </a:solidFill>
          <a:ln>
            <a:noFill/>
          </a:ln>
        </p:spPr>
        <p:txBody>
          <a:bodyPr spcFirstLastPara="1" wrap="square" lIns="91900" tIns="91900" rIns="91900" bIns="9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8"/>
          <p:cNvSpPr/>
          <p:nvPr/>
        </p:nvSpPr>
        <p:spPr>
          <a:xfrm>
            <a:off x="1419351" y="4787194"/>
            <a:ext cx="7115100" cy="3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11"/>
              <a:buFont typeface="Lato"/>
              <a:buNone/>
            </a:pPr>
            <a:r>
              <a:rPr lang="en-US" sz="2110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✓ Compromiso del equipo</a:t>
            </a:r>
            <a:endParaRPr sz="2110" b="0" i="0" u="none" strike="noStrike" cap="none"/>
          </a:p>
        </p:txBody>
      </p:sp>
      <p:sp>
        <p:nvSpPr>
          <p:cNvPr id="214" name="Google Shape;214;p8"/>
          <p:cNvSpPr/>
          <p:nvPr/>
        </p:nvSpPr>
        <p:spPr>
          <a:xfrm>
            <a:off x="1419379" y="5251806"/>
            <a:ext cx="11435700" cy="3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9"/>
              <a:buFont typeface="Lato"/>
              <a:buNone/>
            </a:pPr>
            <a:r>
              <a:rPr lang="en-US" sz="1658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Cumplimiento de plazos y calidad del producto</a:t>
            </a:r>
            <a:endParaRPr sz="1658" b="0" i="0" u="none" strike="noStrike" cap="none"/>
          </a:p>
        </p:txBody>
      </p:sp>
      <p:sp>
        <p:nvSpPr>
          <p:cNvPr id="215" name="Google Shape;215;p8"/>
          <p:cNvSpPr/>
          <p:nvPr/>
        </p:nvSpPr>
        <p:spPr>
          <a:xfrm>
            <a:off x="1080883" y="6159333"/>
            <a:ext cx="12113400" cy="34500"/>
          </a:xfrm>
          <a:prstGeom prst="rect">
            <a:avLst/>
          </a:prstGeom>
          <a:solidFill>
            <a:srgbClr val="4A4A45">
              <a:alpha val="49803"/>
            </a:srgbClr>
          </a:solidFill>
          <a:ln>
            <a:noFill/>
          </a:ln>
        </p:spPr>
        <p:txBody>
          <a:bodyPr spcFirstLastPara="1" wrap="square" lIns="91900" tIns="91900" rIns="91900" bIns="9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8"/>
          <p:cNvSpPr/>
          <p:nvPr/>
        </p:nvSpPr>
        <p:spPr>
          <a:xfrm>
            <a:off x="1588721" y="6676975"/>
            <a:ext cx="11605200" cy="6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659"/>
              <a:buFont typeface="Lato"/>
              <a:buNone/>
            </a:pPr>
            <a:r>
              <a:rPr lang="en-US" sz="1658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 siguiente paso será transformar todo lo diseñado en un sistema funcional que aporte valor real a la operación de PepsiCo Chile.</a:t>
            </a:r>
            <a:endParaRPr sz="1658" b="0" i="0" u="none" strike="noStrike" cap="non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/>
          <p:cNvSpPr/>
          <p:nvPr/>
        </p:nvSpPr>
        <p:spPr>
          <a:xfrm>
            <a:off x="793790" y="892612"/>
            <a:ext cx="7161848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lang="en-US" sz="445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Estado General del Proyecto</a:t>
            </a:r>
            <a:endParaRPr sz="4450" b="0" i="0" u="none" strike="noStrike" cap="none"/>
          </a:p>
        </p:txBody>
      </p:sp>
      <p:sp>
        <p:nvSpPr>
          <p:cNvPr id="60" name="Google Shape;60;p2"/>
          <p:cNvSpPr/>
          <p:nvPr/>
        </p:nvSpPr>
        <p:spPr>
          <a:xfrm>
            <a:off x="793790" y="2145625"/>
            <a:ext cx="7604284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 proyecto avanza de manera constante y organizada. Hemos finalizado la planificación, el análisis y casi todo el diseño del sistema.</a:t>
            </a:r>
            <a:endParaRPr sz="1750" b="0" i="0" u="none" strike="noStrike" cap="none"/>
          </a:p>
        </p:txBody>
      </p:sp>
      <p:sp>
        <p:nvSpPr>
          <p:cNvPr id="61" name="Google Shape;61;p2"/>
          <p:cNvSpPr/>
          <p:nvPr/>
        </p:nvSpPr>
        <p:spPr>
          <a:xfrm>
            <a:off x="793790" y="3075503"/>
            <a:ext cx="7604284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Actualmente nos encontramos </a:t>
            </a:r>
            <a:r>
              <a:rPr lang="en-US" sz="175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cerrando la etapa de diseño</a:t>
            </a: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y preparando el entorno para comenzar el desarrollo.</a:t>
            </a:r>
            <a:endParaRPr sz="1750" b="0" i="0" u="none" strike="noStrike" cap="none"/>
          </a:p>
        </p:txBody>
      </p:sp>
      <p:sp>
        <p:nvSpPr>
          <p:cNvPr id="62" name="Google Shape;62;p2"/>
          <p:cNvSpPr/>
          <p:nvPr/>
        </p:nvSpPr>
        <p:spPr>
          <a:xfrm>
            <a:off x="793790" y="4056459"/>
            <a:ext cx="7604284" cy="1689616"/>
          </a:xfrm>
          <a:prstGeom prst="roundRect">
            <a:avLst>
              <a:gd name="adj" fmla="val 2014"/>
            </a:avLst>
          </a:prstGeom>
          <a:solidFill>
            <a:srgbClr val="DBDB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0604" y="4408170"/>
            <a:ext cx="283488" cy="22681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"/>
          <p:cNvSpPr/>
          <p:nvPr/>
        </p:nvSpPr>
        <p:spPr>
          <a:xfrm>
            <a:off x="1530906" y="4339947"/>
            <a:ext cx="6640354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 presentó un retraso de aproximadamente </a:t>
            </a:r>
            <a:r>
              <a:rPr lang="en-US" sz="175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tres días</a:t>
            </a:r>
            <a:r>
              <a:rPr lang="en-US" sz="175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debido a revisiones en diagramas y mockups. Este desfase no afecta el cronograma general.</a:t>
            </a:r>
            <a:endParaRPr sz="1750" b="0" i="0" u="none" strike="noStrike" cap="none"/>
          </a:p>
        </p:txBody>
      </p:sp>
      <p:pic>
        <p:nvPicPr>
          <p:cNvPr id="65" name="Google Shape;65;p2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959096" y="2196703"/>
            <a:ext cx="4885015" cy="4885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/>
          <p:nvPr/>
        </p:nvSpPr>
        <p:spPr>
          <a:xfrm>
            <a:off x="793790" y="1912501"/>
            <a:ext cx="8218408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lang="en-US" sz="445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Avance Esperado vs Avance Real</a:t>
            </a:r>
            <a:endParaRPr sz="4450" b="0" i="0" u="none" strike="noStrike" cap="none"/>
          </a:p>
        </p:txBody>
      </p:sp>
      <p:sp>
        <p:nvSpPr>
          <p:cNvPr id="72" name="Google Shape;72;p3"/>
          <p:cNvSpPr/>
          <p:nvPr/>
        </p:nvSpPr>
        <p:spPr>
          <a:xfrm>
            <a:off x="793790" y="3074908"/>
            <a:ext cx="13042821" cy="2624137"/>
          </a:xfrm>
          <a:prstGeom prst="roundRect">
            <a:avLst>
              <a:gd name="adj" fmla="val 1297"/>
            </a:avLst>
          </a:prstGeom>
          <a:noFill/>
          <a:ln w="9525" cap="flat" cmpd="sng">
            <a:solidFill>
              <a:srgbClr val="000000">
                <a:alpha val="784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>
            <a:off x="801410" y="3082528"/>
            <a:ext cx="13027581" cy="65031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>
            <a:off x="1028581" y="3226237"/>
            <a:ext cx="2669143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Etapa</a:t>
            </a:r>
            <a:endParaRPr sz="1750" b="0" i="0" u="none" strike="noStrike" cap="none"/>
          </a:p>
        </p:txBody>
      </p:sp>
      <p:sp>
        <p:nvSpPr>
          <p:cNvPr id="75" name="Google Shape;75;p3"/>
          <p:cNvSpPr/>
          <p:nvPr/>
        </p:nvSpPr>
        <p:spPr>
          <a:xfrm>
            <a:off x="4158972" y="3226237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Avance Esperado</a:t>
            </a:r>
            <a:endParaRPr sz="1750" b="0" i="0" u="none" strike="noStrike" cap="none"/>
          </a:p>
        </p:txBody>
      </p:sp>
      <p:sp>
        <p:nvSpPr>
          <p:cNvPr id="76" name="Google Shape;76;p3"/>
          <p:cNvSpPr/>
          <p:nvPr/>
        </p:nvSpPr>
        <p:spPr>
          <a:xfrm>
            <a:off x="6764417" y="3226237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Avance Real</a:t>
            </a:r>
            <a:endParaRPr sz="1750" b="0" i="0" u="none" strike="noStrike" cap="none"/>
          </a:p>
        </p:txBody>
      </p:sp>
      <p:sp>
        <p:nvSpPr>
          <p:cNvPr id="77" name="Google Shape;77;p3"/>
          <p:cNvSpPr/>
          <p:nvPr/>
        </p:nvSpPr>
        <p:spPr>
          <a:xfrm>
            <a:off x="9369862" y="3226237"/>
            <a:ext cx="1623060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Estado</a:t>
            </a:r>
            <a:endParaRPr sz="1750" b="0" i="0" u="none" strike="noStrike" cap="none"/>
          </a:p>
        </p:txBody>
      </p:sp>
      <p:sp>
        <p:nvSpPr>
          <p:cNvPr id="78" name="Google Shape;78;p3"/>
          <p:cNvSpPr/>
          <p:nvPr/>
        </p:nvSpPr>
        <p:spPr>
          <a:xfrm>
            <a:off x="11454170" y="3226237"/>
            <a:ext cx="214800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Fechas</a:t>
            </a:r>
            <a:endParaRPr sz="1750" b="0" i="0" u="none" strike="noStrike" cap="none"/>
          </a:p>
        </p:txBody>
      </p:sp>
      <p:sp>
        <p:nvSpPr>
          <p:cNvPr id="79" name="Google Shape;79;p3"/>
          <p:cNvSpPr/>
          <p:nvPr/>
        </p:nvSpPr>
        <p:spPr>
          <a:xfrm>
            <a:off x="801410" y="3732848"/>
            <a:ext cx="13027581" cy="65031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3"/>
          <p:cNvSpPr/>
          <p:nvPr/>
        </p:nvSpPr>
        <p:spPr>
          <a:xfrm>
            <a:off x="1028581" y="3876556"/>
            <a:ext cx="2669143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Planificación</a:t>
            </a:r>
            <a:endParaRPr sz="1750" b="0" i="0" u="none" strike="noStrike" cap="none"/>
          </a:p>
        </p:txBody>
      </p:sp>
      <p:sp>
        <p:nvSpPr>
          <p:cNvPr id="81" name="Google Shape;81;p3"/>
          <p:cNvSpPr/>
          <p:nvPr/>
        </p:nvSpPr>
        <p:spPr>
          <a:xfrm>
            <a:off x="4158972" y="3876556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sz="1750" b="0" i="0" u="none" strike="noStrike" cap="none"/>
          </a:p>
        </p:txBody>
      </p:sp>
      <p:sp>
        <p:nvSpPr>
          <p:cNvPr id="82" name="Google Shape;82;p3"/>
          <p:cNvSpPr/>
          <p:nvPr/>
        </p:nvSpPr>
        <p:spPr>
          <a:xfrm>
            <a:off x="6764417" y="3876556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sz="1750" b="0" i="0" u="none" strike="noStrike" cap="none"/>
          </a:p>
        </p:txBody>
      </p:sp>
      <p:sp>
        <p:nvSpPr>
          <p:cNvPr id="83" name="Google Shape;83;p3"/>
          <p:cNvSpPr/>
          <p:nvPr/>
        </p:nvSpPr>
        <p:spPr>
          <a:xfrm>
            <a:off x="9369862" y="3876556"/>
            <a:ext cx="1623060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✓ Completa</a:t>
            </a:r>
            <a:endParaRPr sz="1750" b="0" i="0" u="none" strike="noStrike" cap="none"/>
          </a:p>
        </p:txBody>
      </p:sp>
      <p:sp>
        <p:nvSpPr>
          <p:cNvPr id="84" name="Google Shape;84;p3"/>
          <p:cNvSpPr/>
          <p:nvPr/>
        </p:nvSpPr>
        <p:spPr>
          <a:xfrm>
            <a:off x="11454170" y="3876556"/>
            <a:ext cx="214800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01/09 - 08/09</a:t>
            </a:r>
            <a:endParaRPr sz="1750" b="0" i="0" u="none" strike="noStrike" cap="none"/>
          </a:p>
        </p:txBody>
      </p:sp>
      <p:sp>
        <p:nvSpPr>
          <p:cNvPr id="85" name="Google Shape;85;p3"/>
          <p:cNvSpPr/>
          <p:nvPr/>
        </p:nvSpPr>
        <p:spPr>
          <a:xfrm>
            <a:off x="801410" y="4383167"/>
            <a:ext cx="13027581" cy="65031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3"/>
          <p:cNvSpPr/>
          <p:nvPr/>
        </p:nvSpPr>
        <p:spPr>
          <a:xfrm>
            <a:off x="1028581" y="4526875"/>
            <a:ext cx="2669143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Análisis y Diseño</a:t>
            </a:r>
            <a:endParaRPr sz="1750" b="0" i="0" u="none" strike="noStrike" cap="none"/>
          </a:p>
        </p:txBody>
      </p:sp>
      <p:sp>
        <p:nvSpPr>
          <p:cNvPr id="87" name="Google Shape;87;p3"/>
          <p:cNvSpPr/>
          <p:nvPr/>
        </p:nvSpPr>
        <p:spPr>
          <a:xfrm>
            <a:off x="4158972" y="4526875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sz="1750" b="0" i="0" u="none" strike="noStrike" cap="none"/>
          </a:p>
        </p:txBody>
      </p:sp>
      <p:sp>
        <p:nvSpPr>
          <p:cNvPr id="88" name="Google Shape;88;p3"/>
          <p:cNvSpPr/>
          <p:nvPr/>
        </p:nvSpPr>
        <p:spPr>
          <a:xfrm>
            <a:off x="6764417" y="4526875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100%</a:t>
            </a:r>
            <a:endParaRPr sz="1750" b="0" i="0" u="none" strike="noStrike" cap="none"/>
          </a:p>
        </p:txBody>
      </p:sp>
      <p:sp>
        <p:nvSpPr>
          <p:cNvPr id="89" name="Google Shape;89;p3"/>
          <p:cNvSpPr/>
          <p:nvPr/>
        </p:nvSpPr>
        <p:spPr>
          <a:xfrm>
            <a:off x="9369862" y="4526875"/>
            <a:ext cx="1623060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✓ Completa</a:t>
            </a:r>
            <a:endParaRPr sz="1750" b="0" i="0" u="none" strike="noStrike" cap="none"/>
          </a:p>
        </p:txBody>
      </p:sp>
      <p:sp>
        <p:nvSpPr>
          <p:cNvPr id="90" name="Google Shape;90;p3"/>
          <p:cNvSpPr/>
          <p:nvPr/>
        </p:nvSpPr>
        <p:spPr>
          <a:xfrm>
            <a:off x="11454170" y="4526875"/>
            <a:ext cx="214800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09/09 - 09/10</a:t>
            </a:r>
            <a:endParaRPr sz="1750" b="0" i="0" u="none" strike="noStrike" cap="none"/>
          </a:p>
        </p:txBody>
      </p:sp>
      <p:sp>
        <p:nvSpPr>
          <p:cNvPr id="91" name="Google Shape;91;p3"/>
          <p:cNvSpPr/>
          <p:nvPr/>
        </p:nvSpPr>
        <p:spPr>
          <a:xfrm>
            <a:off x="801410" y="5033486"/>
            <a:ext cx="13027581" cy="65793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"/>
          <p:cNvSpPr/>
          <p:nvPr/>
        </p:nvSpPr>
        <p:spPr>
          <a:xfrm>
            <a:off x="1028581" y="5177195"/>
            <a:ext cx="2669143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Desarrollo</a:t>
            </a:r>
            <a:endParaRPr sz="1750" b="0" i="0" u="none" strike="noStrike" cap="none"/>
          </a:p>
        </p:txBody>
      </p:sp>
      <p:sp>
        <p:nvSpPr>
          <p:cNvPr id="93" name="Google Shape;93;p3"/>
          <p:cNvSpPr/>
          <p:nvPr/>
        </p:nvSpPr>
        <p:spPr>
          <a:xfrm>
            <a:off x="4158972" y="5177195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10%</a:t>
            </a:r>
            <a:endParaRPr sz="1750" b="0" i="0" u="none" strike="noStrike" cap="none"/>
          </a:p>
        </p:txBody>
      </p:sp>
      <p:sp>
        <p:nvSpPr>
          <p:cNvPr id="94" name="Google Shape;94;p3"/>
          <p:cNvSpPr/>
          <p:nvPr/>
        </p:nvSpPr>
        <p:spPr>
          <a:xfrm>
            <a:off x="6764417" y="5177195"/>
            <a:ext cx="214419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0%</a:t>
            </a:r>
            <a:endParaRPr sz="1750" b="0" i="0" u="none" strike="noStrike" cap="none"/>
          </a:p>
        </p:txBody>
      </p:sp>
      <p:sp>
        <p:nvSpPr>
          <p:cNvPr id="95" name="Google Shape;95;p3"/>
          <p:cNvSpPr/>
          <p:nvPr/>
        </p:nvSpPr>
        <p:spPr>
          <a:xfrm>
            <a:off x="9369862" y="5177195"/>
            <a:ext cx="1623060" cy="370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⏳</a:t>
            </a: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Atrasado</a:t>
            </a:r>
            <a:endParaRPr sz="1750" b="0" i="0" u="none" strike="noStrike" cap="none"/>
          </a:p>
        </p:txBody>
      </p:sp>
      <p:sp>
        <p:nvSpPr>
          <p:cNvPr id="96" name="Google Shape;96;p3"/>
          <p:cNvSpPr/>
          <p:nvPr/>
        </p:nvSpPr>
        <p:spPr>
          <a:xfrm>
            <a:off x="11454170" y="5177195"/>
            <a:ext cx="2148007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10/10 - 19/11 </a:t>
            </a:r>
            <a:endParaRPr sz="1750" b="0" i="0" u="none" strike="noStrike" cap="none"/>
          </a:p>
        </p:txBody>
      </p:sp>
      <p:sp>
        <p:nvSpPr>
          <p:cNvPr id="97" name="Google Shape;97;p3"/>
          <p:cNvSpPr/>
          <p:nvPr/>
        </p:nvSpPr>
        <p:spPr>
          <a:xfrm>
            <a:off x="793790" y="5954197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Font typeface="Arial"/>
              <a:buNone/>
            </a:pPr>
            <a:endParaRPr sz="1750" b="0" i="0" u="none" strike="noStrike" cap="non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/>
          <p:nvPr/>
        </p:nvSpPr>
        <p:spPr>
          <a:xfrm>
            <a:off x="451174" y="523612"/>
            <a:ext cx="4436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450"/>
              <a:buFont typeface="Lato"/>
              <a:buNone/>
            </a:pPr>
            <a:r>
              <a:rPr lang="en-US" sz="345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Evidencias del Avance</a:t>
            </a:r>
            <a:endParaRPr sz="3450" b="0" i="0" u="none" strike="noStrike" cap="none"/>
          </a:p>
        </p:txBody>
      </p:sp>
      <p:pic>
        <p:nvPicPr>
          <p:cNvPr id="104" name="Google Shape;10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125" y="1480529"/>
            <a:ext cx="6400800" cy="415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1350" y="1480525"/>
            <a:ext cx="7581900" cy="647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86014b1c3c_2_2"/>
          <p:cNvSpPr/>
          <p:nvPr/>
        </p:nvSpPr>
        <p:spPr>
          <a:xfrm>
            <a:off x="451174" y="523612"/>
            <a:ext cx="4436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450"/>
              <a:buFont typeface="Lato"/>
              <a:buNone/>
            </a:pPr>
            <a:r>
              <a:rPr lang="en-US" sz="345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Evidencias del Avance</a:t>
            </a:r>
            <a:endParaRPr sz="3450" b="0" i="0" u="none" strike="noStrike" cap="none"/>
          </a:p>
        </p:txBody>
      </p:sp>
      <p:pic>
        <p:nvPicPr>
          <p:cNvPr id="112" name="Google Shape;112;g386014b1c3c_2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7175" y="1229412"/>
            <a:ext cx="6496050" cy="602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86014b1c3c_2_12"/>
          <p:cNvSpPr/>
          <p:nvPr/>
        </p:nvSpPr>
        <p:spPr>
          <a:xfrm>
            <a:off x="425274" y="368187"/>
            <a:ext cx="4436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450"/>
              <a:buFont typeface="Lato"/>
              <a:buNone/>
            </a:pPr>
            <a:r>
              <a:rPr lang="en-US" sz="345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Evidencias del Avance</a:t>
            </a:r>
            <a:endParaRPr sz="3450" b="0" i="0" u="none" strike="noStrike" cap="none"/>
          </a:p>
        </p:txBody>
      </p:sp>
      <p:pic>
        <p:nvPicPr>
          <p:cNvPr id="119" name="Google Shape;119;g386014b1c3c_2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0488" y="976575"/>
            <a:ext cx="10109425" cy="62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86014b1c3c_2_19"/>
          <p:cNvSpPr/>
          <p:nvPr/>
        </p:nvSpPr>
        <p:spPr>
          <a:xfrm>
            <a:off x="433899" y="324987"/>
            <a:ext cx="4436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450"/>
              <a:buFont typeface="Lato"/>
              <a:buNone/>
            </a:pPr>
            <a:r>
              <a:rPr lang="en-US" sz="345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Evidencias del Avance</a:t>
            </a:r>
            <a:endParaRPr sz="3450" b="0" i="0" u="none" strike="noStrike" cap="none"/>
          </a:p>
        </p:txBody>
      </p:sp>
      <p:pic>
        <p:nvPicPr>
          <p:cNvPr id="126" name="Google Shape;126;g386014b1c3c_2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889" y="1288775"/>
            <a:ext cx="7267275" cy="684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386014b1c3c_2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0639" y="1288775"/>
            <a:ext cx="6057900" cy="578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86014b1c3c_2_28"/>
          <p:cNvSpPr/>
          <p:nvPr/>
        </p:nvSpPr>
        <p:spPr>
          <a:xfrm>
            <a:off x="433899" y="324987"/>
            <a:ext cx="4436700" cy="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450"/>
              <a:buFont typeface="Lato"/>
              <a:buNone/>
            </a:pPr>
            <a:r>
              <a:rPr lang="en-US" sz="345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Evidencias del Avance</a:t>
            </a:r>
            <a:endParaRPr sz="3450" b="0" i="0" u="none" strike="noStrike" cap="none"/>
          </a:p>
        </p:txBody>
      </p:sp>
      <p:pic>
        <p:nvPicPr>
          <p:cNvPr id="134" name="Google Shape;134;g386014b1c3c_2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88450"/>
            <a:ext cx="5128525" cy="326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386014b1c3c_2_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40368" y="2015841"/>
            <a:ext cx="4790032" cy="3207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386014b1c3c_2_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80500" y="1988450"/>
            <a:ext cx="4607905" cy="326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6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219884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5"/>
          <p:cNvSpPr/>
          <p:nvPr/>
        </p:nvSpPr>
        <p:spPr>
          <a:xfrm>
            <a:off x="615672" y="2822138"/>
            <a:ext cx="5373767" cy="549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637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450"/>
              <a:buFont typeface="Lato"/>
              <a:buNone/>
            </a:pPr>
            <a:r>
              <a:rPr lang="en-US" sz="345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Problemáticas Encontradas</a:t>
            </a:r>
            <a:endParaRPr sz="3450" b="0" i="0" u="none" strike="noStrike" cap="none"/>
          </a:p>
        </p:txBody>
      </p:sp>
      <p:sp>
        <p:nvSpPr>
          <p:cNvPr id="144" name="Google Shape;144;p5"/>
          <p:cNvSpPr/>
          <p:nvPr/>
        </p:nvSpPr>
        <p:spPr>
          <a:xfrm>
            <a:off x="615672" y="3635693"/>
            <a:ext cx="4349115" cy="1340406"/>
          </a:xfrm>
          <a:prstGeom prst="roundRect">
            <a:avLst>
              <a:gd name="adj" fmla="val 8186"/>
            </a:avLst>
          </a:prstGeom>
          <a:solidFill>
            <a:srgbClr val="EFECE6"/>
          </a:solidFill>
          <a:ln w="22850" cap="flat" cmpd="sng">
            <a:solidFill>
              <a:srgbClr val="2828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5"/>
          <p:cNvSpPr/>
          <p:nvPr/>
        </p:nvSpPr>
        <p:spPr>
          <a:xfrm>
            <a:off x="592812" y="3635693"/>
            <a:ext cx="91440" cy="1340406"/>
          </a:xfrm>
          <a:prstGeom prst="roundRect">
            <a:avLst>
              <a:gd name="adj" fmla="val 28857"/>
            </a:avLst>
          </a:prstGeom>
          <a:solidFill>
            <a:srgbClr val="2828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882968" y="3834408"/>
            <a:ext cx="2198846" cy="274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lang="en-US" sz="170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Retraso de 3 días</a:t>
            </a:r>
            <a:endParaRPr sz="1700" b="0" i="0" u="none" strike="noStrike" cap="none"/>
          </a:p>
        </p:txBody>
      </p:sp>
      <p:sp>
        <p:nvSpPr>
          <p:cNvPr id="147" name="Google Shape;147;p5"/>
          <p:cNvSpPr/>
          <p:nvPr/>
        </p:nvSpPr>
        <p:spPr>
          <a:xfrm>
            <a:off x="882968" y="4214693"/>
            <a:ext cx="3883104" cy="562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350"/>
              <a:buFont typeface="Lato"/>
              <a:buNone/>
            </a:pPr>
            <a:r>
              <a:rPr lang="en-US" sz="13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Cierre del diseño extendido debido a revisiones internas más extensas de lo previsto</a:t>
            </a:r>
            <a:endParaRPr sz="1350" b="0" i="0" u="none" strike="noStrike" cap="none"/>
          </a:p>
        </p:txBody>
      </p:sp>
      <p:sp>
        <p:nvSpPr>
          <p:cNvPr id="148" name="Google Shape;148;p5"/>
          <p:cNvSpPr/>
          <p:nvPr/>
        </p:nvSpPr>
        <p:spPr>
          <a:xfrm>
            <a:off x="5140643" y="3635693"/>
            <a:ext cx="4349115" cy="1340406"/>
          </a:xfrm>
          <a:prstGeom prst="roundRect">
            <a:avLst>
              <a:gd name="adj" fmla="val 8186"/>
            </a:avLst>
          </a:prstGeom>
          <a:solidFill>
            <a:srgbClr val="EFECE6"/>
          </a:solidFill>
          <a:ln w="22850" cap="flat" cmpd="sng">
            <a:solidFill>
              <a:srgbClr val="2828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5"/>
          <p:cNvSpPr/>
          <p:nvPr/>
        </p:nvSpPr>
        <p:spPr>
          <a:xfrm>
            <a:off x="5117783" y="3635693"/>
            <a:ext cx="91440" cy="1340406"/>
          </a:xfrm>
          <a:prstGeom prst="roundRect">
            <a:avLst>
              <a:gd name="adj" fmla="val 28857"/>
            </a:avLst>
          </a:prstGeom>
          <a:solidFill>
            <a:srgbClr val="2828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5407938" y="3834408"/>
            <a:ext cx="2475786" cy="274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lang="en-US" sz="170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Coordinación de horarios</a:t>
            </a:r>
            <a:endParaRPr sz="1700" b="0" i="0" u="none" strike="noStrike" cap="none"/>
          </a:p>
        </p:txBody>
      </p:sp>
      <p:sp>
        <p:nvSpPr>
          <p:cNvPr id="151" name="Google Shape;151;p5"/>
          <p:cNvSpPr/>
          <p:nvPr/>
        </p:nvSpPr>
        <p:spPr>
          <a:xfrm>
            <a:off x="5407938" y="4214693"/>
            <a:ext cx="3883104" cy="562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350"/>
              <a:buFont typeface="Lato"/>
              <a:buNone/>
            </a:pPr>
            <a:r>
              <a:rPr lang="en-US" sz="13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Dificultad para coordinar trabajo entre integrantes, ralentizando algunas entregas</a:t>
            </a:r>
            <a:endParaRPr sz="1350" b="0" i="0" u="none" strike="noStrike" cap="none"/>
          </a:p>
        </p:txBody>
      </p:sp>
      <p:sp>
        <p:nvSpPr>
          <p:cNvPr id="152" name="Google Shape;152;p5"/>
          <p:cNvSpPr/>
          <p:nvPr/>
        </p:nvSpPr>
        <p:spPr>
          <a:xfrm>
            <a:off x="9665613" y="3635693"/>
            <a:ext cx="4349115" cy="1340406"/>
          </a:xfrm>
          <a:prstGeom prst="roundRect">
            <a:avLst>
              <a:gd name="adj" fmla="val 8186"/>
            </a:avLst>
          </a:prstGeom>
          <a:solidFill>
            <a:srgbClr val="EFECE6"/>
          </a:solidFill>
          <a:ln w="22850" cap="flat" cmpd="sng">
            <a:solidFill>
              <a:srgbClr val="2828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5"/>
          <p:cNvSpPr/>
          <p:nvPr/>
        </p:nvSpPr>
        <p:spPr>
          <a:xfrm>
            <a:off x="9642753" y="3635693"/>
            <a:ext cx="91440" cy="1340406"/>
          </a:xfrm>
          <a:prstGeom prst="roundRect">
            <a:avLst>
              <a:gd name="adj" fmla="val 28857"/>
            </a:avLst>
          </a:prstGeom>
          <a:solidFill>
            <a:srgbClr val="2828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5"/>
          <p:cNvSpPr/>
          <p:nvPr/>
        </p:nvSpPr>
        <p:spPr>
          <a:xfrm>
            <a:off x="9932908" y="3834408"/>
            <a:ext cx="2198846" cy="274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00"/>
              <a:buFont typeface="Lato"/>
              <a:buNone/>
            </a:pPr>
            <a:r>
              <a:rPr lang="en-US" sz="1700" b="1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Ajustes técnicos</a:t>
            </a:r>
            <a:endParaRPr sz="1700" b="0" i="0" u="none" strike="noStrike" cap="none"/>
          </a:p>
        </p:txBody>
      </p:sp>
      <p:sp>
        <p:nvSpPr>
          <p:cNvPr id="155" name="Google Shape;155;p5"/>
          <p:cNvSpPr/>
          <p:nvPr/>
        </p:nvSpPr>
        <p:spPr>
          <a:xfrm>
            <a:off x="9932908" y="4214693"/>
            <a:ext cx="3883104" cy="562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350"/>
              <a:buFont typeface="Lato"/>
              <a:buNone/>
            </a:pPr>
            <a:r>
              <a:rPr lang="en-US" sz="13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Modificaciones necesarias en modelo E-R y casos de uso para mejorar consistencia</a:t>
            </a:r>
            <a:endParaRPr sz="1350" b="0" i="0" u="none" strike="noStrike" cap="none"/>
          </a:p>
        </p:txBody>
      </p:sp>
      <p:sp>
        <p:nvSpPr>
          <p:cNvPr id="156" name="Google Shape;156;p5"/>
          <p:cNvSpPr/>
          <p:nvPr/>
        </p:nvSpPr>
        <p:spPr>
          <a:xfrm>
            <a:off x="615672" y="5261892"/>
            <a:ext cx="13399056" cy="29528"/>
          </a:xfrm>
          <a:prstGeom prst="rect">
            <a:avLst/>
          </a:prstGeom>
          <a:solidFill>
            <a:srgbClr val="4A4A45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5"/>
          <p:cNvSpPr/>
          <p:nvPr/>
        </p:nvSpPr>
        <p:spPr>
          <a:xfrm>
            <a:off x="615672" y="5555218"/>
            <a:ext cx="3518178" cy="439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750"/>
              <a:buFont typeface="Lato"/>
              <a:buNone/>
            </a:pPr>
            <a:r>
              <a:rPr lang="en-US" sz="275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Acciones Tomadas</a:t>
            </a:r>
            <a:endParaRPr sz="2750" b="0" i="0" u="none" strike="noStrike" cap="none"/>
          </a:p>
        </p:txBody>
      </p:sp>
      <p:sp>
        <p:nvSpPr>
          <p:cNvPr id="158" name="Google Shape;158;p5"/>
          <p:cNvSpPr/>
          <p:nvPr/>
        </p:nvSpPr>
        <p:spPr>
          <a:xfrm>
            <a:off x="615672" y="6434614"/>
            <a:ext cx="2431375" cy="274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700"/>
              <a:buFont typeface="Lato"/>
              <a:buNone/>
            </a:pPr>
            <a:r>
              <a:rPr lang="en-US" sz="170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Reajuste del cronograma</a:t>
            </a:r>
            <a:endParaRPr sz="1700" b="0" i="0" u="none" strike="noStrike" cap="none"/>
          </a:p>
        </p:txBody>
      </p:sp>
      <p:sp>
        <p:nvSpPr>
          <p:cNvPr id="159" name="Google Shape;159;p5"/>
          <p:cNvSpPr/>
          <p:nvPr/>
        </p:nvSpPr>
        <p:spPr>
          <a:xfrm>
            <a:off x="615672" y="6885265"/>
            <a:ext cx="4134088" cy="562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350"/>
              <a:buFont typeface="Lato"/>
              <a:buNone/>
            </a:pPr>
            <a:r>
              <a:rPr lang="en-US" sz="13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Actualización de la carta Gantt para compensar el desfase</a:t>
            </a:r>
            <a:endParaRPr sz="1350" b="0" i="0" u="none" strike="noStrike" cap="none"/>
          </a:p>
        </p:txBody>
      </p:sp>
      <p:sp>
        <p:nvSpPr>
          <p:cNvPr id="160" name="Google Shape;160;p5"/>
          <p:cNvSpPr/>
          <p:nvPr/>
        </p:nvSpPr>
        <p:spPr>
          <a:xfrm>
            <a:off x="5186482" y="6434614"/>
            <a:ext cx="2387441" cy="274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700"/>
              <a:buFont typeface="Lato"/>
              <a:buNone/>
            </a:pPr>
            <a:r>
              <a:rPr lang="en-US" sz="170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Redistribución de tareas</a:t>
            </a:r>
            <a:endParaRPr sz="1700" b="0" i="0" u="none" strike="noStrike" cap="none"/>
          </a:p>
        </p:txBody>
      </p:sp>
      <p:sp>
        <p:nvSpPr>
          <p:cNvPr id="161" name="Google Shape;161;p5"/>
          <p:cNvSpPr/>
          <p:nvPr/>
        </p:nvSpPr>
        <p:spPr>
          <a:xfrm>
            <a:off x="5186482" y="6885265"/>
            <a:ext cx="4134088" cy="281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350"/>
              <a:buFont typeface="Lato"/>
              <a:buNone/>
            </a:pPr>
            <a:r>
              <a:rPr lang="en-US" sz="13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Equilibrio de la carga de trabajo entre integrantes</a:t>
            </a:r>
            <a:endParaRPr sz="1350" b="0" i="0" u="none" strike="noStrike" cap="none"/>
          </a:p>
        </p:txBody>
      </p:sp>
      <p:sp>
        <p:nvSpPr>
          <p:cNvPr id="162" name="Google Shape;162;p5"/>
          <p:cNvSpPr/>
          <p:nvPr/>
        </p:nvSpPr>
        <p:spPr>
          <a:xfrm>
            <a:off x="9757291" y="6434614"/>
            <a:ext cx="2362081" cy="274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1700"/>
              <a:buFont typeface="Lato"/>
              <a:buNone/>
            </a:pPr>
            <a:r>
              <a:rPr lang="en-US" sz="1700" b="1" i="0" u="none" strike="noStrike" cap="none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Priorización de módulos</a:t>
            </a:r>
            <a:endParaRPr sz="1700" b="0" i="0" u="none" strike="noStrike" cap="none"/>
          </a:p>
        </p:txBody>
      </p:sp>
      <p:sp>
        <p:nvSpPr>
          <p:cNvPr id="163" name="Google Shape;163;p5"/>
          <p:cNvSpPr/>
          <p:nvPr/>
        </p:nvSpPr>
        <p:spPr>
          <a:xfrm>
            <a:off x="9757291" y="6885265"/>
            <a:ext cx="4272439" cy="281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350"/>
              <a:buFont typeface="Lato"/>
              <a:buNone/>
            </a:pPr>
            <a:r>
              <a:rPr lang="en-US" sz="13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Enfoque en funcionalidades críticas del sistema</a:t>
            </a:r>
            <a:endParaRPr sz="1350" b="0" i="0" u="none" strike="noStrike" cap="non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428</Words>
  <Application>Microsoft Office PowerPoint</Application>
  <PresentationFormat>Custom</PresentationFormat>
  <Paragraphs>85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COKE</cp:lastModifiedBy>
  <cp:revision>1</cp:revision>
  <dcterms:created xsi:type="dcterms:W3CDTF">2025-10-13T02:27:43Z</dcterms:created>
  <dcterms:modified xsi:type="dcterms:W3CDTF">2025-10-13T03:20:57Z</dcterms:modified>
</cp:coreProperties>
</file>